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920" r:id="rId2"/>
    <p:sldId id="951" r:id="rId3"/>
    <p:sldId id="860" r:id="rId4"/>
    <p:sldId id="918" r:id="rId5"/>
    <p:sldId id="862" r:id="rId6"/>
    <p:sldId id="942" r:id="rId7"/>
    <p:sldId id="861" r:id="rId8"/>
    <p:sldId id="943" r:id="rId9"/>
    <p:sldId id="924" r:id="rId10"/>
    <p:sldId id="941" r:id="rId11"/>
    <p:sldId id="952" r:id="rId12"/>
    <p:sldId id="986" r:id="rId13"/>
    <p:sldId id="987" r:id="rId14"/>
    <p:sldId id="988" r:id="rId15"/>
    <p:sldId id="989" r:id="rId16"/>
  </p:sldIdLst>
  <p:sldSz cx="9144000" cy="6858000" type="screen4x3"/>
  <p:notesSz cx="7315200" cy="9601200"/>
  <p:custShowLst>
    <p:custShow name="Intro (10 mins)" id="0">
      <p:sldLst/>
    </p:custShow>
    <p:custShow name="Intro+Concept (20 mins)" id="1">
      <p:sldLst/>
    </p:custShow>
    <p:custShow name="DesignTalk(50 mins)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BBA5F9"/>
    <a:srgbClr val="D6D6F2"/>
    <a:srgbClr val="FF0000"/>
    <a:srgbClr val="FF5050"/>
    <a:srgbClr val="336600"/>
    <a:srgbClr val="BBE0E3"/>
    <a:srgbClr val="99FF66"/>
    <a:srgbClr val="CCFF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4737" autoAdjust="0"/>
  </p:normalViewPr>
  <p:slideViewPr>
    <p:cSldViewPr snapToGrid="0">
      <p:cViewPr varScale="1">
        <p:scale>
          <a:sx n="78" d="100"/>
          <a:sy n="78" d="100"/>
        </p:scale>
        <p:origin x="149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60" d="100"/>
          <a:sy n="60" d="100"/>
        </p:scale>
        <p:origin x="2508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2313"/>
            <a:ext cx="4800600" cy="36004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8" y="4560570"/>
            <a:ext cx="5367867" cy="43188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8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26504-9ACB-4A09-8698-8580701B38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18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26504-9ACB-4A09-8698-8580701B38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26504-9ACB-4A09-8698-8580701B382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0365-E463-4672-875B-5AFE93233BD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/>
              <a:pPr>
                <a:defRPr/>
              </a:pPr>
              <a:t>‹#›</a:t>
            </a:fld>
            <a:r>
              <a:rPr lang="en-US" dirty="0"/>
              <a:t>1/22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0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881813" y="136525"/>
          <a:ext cx="1838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1838095" imgH="752381" progId="Paint.Picture">
                  <p:embed/>
                </p:oleObj>
              </mc:Choice>
              <mc:Fallback>
                <p:oleObj name="Bitmap Image" r:id="rId14" imgW="1838095" imgH="7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136525"/>
                        <a:ext cx="1838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1168400"/>
            <a:ext cx="8404225" cy="4546600"/>
          </a:xfrm>
        </p:spPr>
        <p:txBody>
          <a:bodyPr/>
          <a:lstStyle/>
          <a:p>
            <a:pPr eaLnBrk="1" hangingPunct="1"/>
            <a:br>
              <a:rPr lang="en-US" sz="4000" b="0" dirty="0">
                <a:solidFill>
                  <a:schemeClr val="tx1"/>
                </a:solidFill>
              </a:rPr>
            </a:br>
            <a: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  <a:t>Printable Programming</a:t>
            </a:r>
            <a:b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chemeClr val="tx1"/>
                </a:solidFill>
                <a:latin typeface="Calibri" panose="020F0502020204030204" pitchFamily="34" charset="0"/>
              </a:rPr>
              <a:t>Primitives</a:t>
            </a:r>
            <a:br>
              <a:rPr lang="en-US" sz="3000" dirty="0">
                <a:solidFill>
                  <a:schemeClr val="hlink"/>
                </a:solidFill>
              </a:rPr>
            </a:br>
            <a:br>
              <a:rPr lang="en-US" sz="30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3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Display Transparent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08900" cy="1143000"/>
          </a:xfrm>
        </p:spPr>
        <p:txBody>
          <a:bodyPr/>
          <a:lstStyle/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= cube(1);</a:t>
            </a:r>
          </a:p>
          <a:p>
            <a:pPr marL="0" indent="0">
              <a:buNone/>
            </a:pPr>
            <a:r>
              <a:rPr lang="en-US" sz="2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g.displayTransparent</a:t>
            </a: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49" y="2544762"/>
            <a:ext cx="3003949" cy="24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2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Program for your name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20" y="1107743"/>
            <a:ext cx="7308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ourier New" panose="02070309020205020404" pitchFamily="49" charset="0"/>
              </a:rPr>
              <a:t>Enter: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=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textGeom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("CADjs");		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4487" y="2683977"/>
            <a:ext cx="25622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Area and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20" y="1107743"/>
            <a:ext cx="7308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= cube(1);		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A9820CF-A025-4BDA-AB2C-EF327BDA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t="35843" r="5201" b="34972"/>
          <a:stretch/>
        </p:blipFill>
        <p:spPr bwMode="auto">
          <a:xfrm>
            <a:off x="2819207" y="1614473"/>
            <a:ext cx="3483270" cy="300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3671E0-69ED-408F-BF89-14492E754C49}"/>
              </a:ext>
            </a:extLst>
          </p:cNvPr>
          <p:cNvSpPr txBox="1"/>
          <p:nvPr/>
        </p:nvSpPr>
        <p:spPr>
          <a:xfrm>
            <a:off x="457200" y="5207509"/>
            <a:ext cx="64219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total area (add all 6 sides)?</a:t>
            </a:r>
          </a:p>
          <a:p>
            <a:r>
              <a:rPr lang="en-US" sz="2800" dirty="0"/>
              <a:t>What is the volume?</a:t>
            </a:r>
          </a:p>
        </p:txBody>
      </p:sp>
    </p:spTree>
    <p:extLst>
      <p:ext uri="{BB962C8B-B14F-4D97-AF65-F5344CB8AC3E}">
        <p14:creationId xmlns:p14="http://schemas.microsoft.com/office/powerpoint/2010/main" val="4140188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Area and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20" y="1107743"/>
            <a:ext cx="7308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= cube(1);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g.info();		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671E0-69ED-408F-BF89-14492E754C49}"/>
              </a:ext>
            </a:extLst>
          </p:cNvPr>
          <p:cNvSpPr txBox="1"/>
          <p:nvPr/>
        </p:nvSpPr>
        <p:spPr>
          <a:xfrm>
            <a:off x="187620" y="5509515"/>
            <a:ext cx="1993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Area = 6</a:t>
            </a:r>
          </a:p>
          <a:p>
            <a:r>
              <a:rPr lang="en-US" sz="2800" dirty="0"/>
              <a:t>Volume =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C10E15-6AE6-40B4-9B39-3140B162E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93" y="1085974"/>
            <a:ext cx="3168010" cy="345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6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Area and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20" y="1107743"/>
            <a:ext cx="7308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= cube(1,2,3);		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671E0-69ED-408F-BF89-14492E754C49}"/>
              </a:ext>
            </a:extLst>
          </p:cNvPr>
          <p:cNvSpPr txBox="1"/>
          <p:nvPr/>
        </p:nvSpPr>
        <p:spPr>
          <a:xfrm>
            <a:off x="5019368" y="1865083"/>
            <a:ext cx="1993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Area  = ?</a:t>
            </a:r>
          </a:p>
          <a:p>
            <a:r>
              <a:rPr lang="en-US" sz="2800" dirty="0"/>
              <a:t>Volume =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1B45F5-40E2-48C0-A55E-B2EF0C3E2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325" y="2314645"/>
            <a:ext cx="3139712" cy="2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16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Area and Volume</a:t>
            </a:r>
          </a:p>
        </p:txBody>
      </p:sp>
      <p:sp>
        <p:nvSpPr>
          <p:cNvPr id="8" name="Rectangle 7"/>
          <p:cNvSpPr/>
          <p:nvPr/>
        </p:nvSpPr>
        <p:spPr>
          <a:xfrm>
            <a:off x="187620" y="1107743"/>
            <a:ext cx="7308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 = sphere(1);		</a:t>
            </a:r>
          </a:p>
          <a:p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671E0-69ED-408F-BF89-14492E754C49}"/>
              </a:ext>
            </a:extLst>
          </p:cNvPr>
          <p:cNvSpPr txBox="1"/>
          <p:nvPr/>
        </p:nvSpPr>
        <p:spPr>
          <a:xfrm>
            <a:off x="5019368" y="1865083"/>
            <a:ext cx="1993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Area  = ?</a:t>
            </a:r>
          </a:p>
          <a:p>
            <a:r>
              <a:rPr lang="en-US" sz="2800" dirty="0"/>
              <a:t>Volume =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03CB7-41EA-424C-9E36-B3A802629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42" y="2614087"/>
            <a:ext cx="2716581" cy="26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4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5 Building Blocks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68D010-BDB9-413D-B742-FE404B68E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65" y="1147778"/>
            <a:ext cx="1352939" cy="1299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D5F3C-7F50-42BA-9CCA-A85DA7CD6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26" y="1254209"/>
            <a:ext cx="1968402" cy="1530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0CD3AB-D808-4F70-B64A-3BC415203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629" y="1162795"/>
            <a:ext cx="1178177" cy="1681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D5D89-9645-43B2-90D6-47952F98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28" y="1413298"/>
            <a:ext cx="1879701" cy="1607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5DCFF-8752-4777-98C8-1F125AAAA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339" y="1216088"/>
            <a:ext cx="2487661" cy="1607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E31D99-9EB8-418D-9C5B-2C64DCF0E08A}"/>
              </a:ext>
            </a:extLst>
          </p:cNvPr>
          <p:cNvSpPr txBox="1"/>
          <p:nvPr/>
        </p:nvSpPr>
        <p:spPr>
          <a:xfrm>
            <a:off x="349185" y="325638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573FE1-DD42-4A4C-A3C3-FC4C6465026C}"/>
              </a:ext>
            </a:extLst>
          </p:cNvPr>
          <p:cNvSpPr txBox="1"/>
          <p:nvPr/>
        </p:nvSpPr>
        <p:spPr>
          <a:xfrm>
            <a:off x="1910507" y="325638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F72DA-1411-4B0C-A3E3-FF134FFD98B2}"/>
              </a:ext>
            </a:extLst>
          </p:cNvPr>
          <p:cNvSpPr txBox="1"/>
          <p:nvPr/>
        </p:nvSpPr>
        <p:spPr>
          <a:xfrm>
            <a:off x="3825902" y="327115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4B3E0A-0A6F-44FF-BAA2-1D13AF74E41F}"/>
              </a:ext>
            </a:extLst>
          </p:cNvPr>
          <p:cNvSpPr txBox="1"/>
          <p:nvPr/>
        </p:nvSpPr>
        <p:spPr>
          <a:xfrm>
            <a:off x="5503667" y="328981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1EE426-6DB5-4638-99DB-DCFE6298860F}"/>
              </a:ext>
            </a:extLst>
          </p:cNvPr>
          <p:cNvSpPr txBox="1"/>
          <p:nvPr/>
        </p:nvSpPr>
        <p:spPr>
          <a:xfrm>
            <a:off x="7525675" y="3255602"/>
            <a:ext cx="74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Torus</a:t>
            </a:r>
          </a:p>
        </p:txBody>
      </p:sp>
    </p:spTree>
    <p:extLst>
      <p:ext uri="{BB962C8B-B14F-4D97-AF65-F5344CB8AC3E}">
        <p14:creationId xmlns:p14="http://schemas.microsoft.com/office/powerpoint/2010/main" val="20683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Cube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alibri" panose="020F0502020204030204" pitchFamily="34" charset="0"/>
              </a:rPr>
              <a:t>Create a cuboid of dimensions 10 x 5 x 1</a:t>
            </a:r>
          </a:p>
          <a:p>
            <a:pPr marL="0" indent="0">
              <a:buNone/>
            </a:pPr>
            <a:endParaRPr lang="en-US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g=cube(10,5,1);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1" t="38383" r="5778" b="30466"/>
          <a:stretch/>
        </p:blipFill>
        <p:spPr bwMode="auto">
          <a:xfrm>
            <a:off x="3225728" y="2755311"/>
            <a:ext cx="3898972" cy="3695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60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Variables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717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a=10;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b=5;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c=1;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g1=cube(</a:t>
            </a:r>
            <a:r>
              <a:rPr lang="en-US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a,b,c</a:t>
            </a: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g1.display();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3" t="35843" r="5201" b="34972"/>
          <a:stretch/>
        </p:blipFill>
        <p:spPr bwMode="auto">
          <a:xfrm>
            <a:off x="5119955" y="1525983"/>
            <a:ext cx="2600826" cy="224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09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Cylinder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 = 1.0;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 = 2.0;</a:t>
            </a: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= cylinder(</a:t>
            </a: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radius,height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39" t="37761" r="5649" b="35155"/>
          <a:stretch/>
        </p:blipFill>
        <p:spPr bwMode="auto">
          <a:xfrm>
            <a:off x="4457700" y="2592496"/>
            <a:ext cx="4229100" cy="33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140314"/>
            <a:ext cx="4019550" cy="35652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289175" y="6070600"/>
            <a:ext cx="3032125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10200" y="637540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Increase smoothness</a:t>
            </a:r>
          </a:p>
        </p:txBody>
      </p:sp>
    </p:spTree>
    <p:extLst>
      <p:ext uri="{BB962C8B-B14F-4D97-AF65-F5344CB8AC3E}">
        <p14:creationId xmlns:p14="http://schemas.microsoft.com/office/powerpoint/2010/main" val="157115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Sphere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88"/>
            <a:ext cx="2654300" cy="1645412"/>
          </a:xfrm>
        </p:spPr>
        <p:txBody>
          <a:bodyPr/>
          <a:lstStyle/>
          <a:p>
            <a:pPr marL="0" indent="0">
              <a:buNone/>
            </a:pP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g=sphere(1);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sz="2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059688"/>
            <a:ext cx="2743200" cy="249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012" y="3557035"/>
            <a:ext cx="2972712" cy="27191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424156"/>
            <a:ext cx="391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increase quality for smoothness</a:t>
            </a:r>
          </a:p>
        </p:txBody>
      </p:sp>
    </p:spTree>
    <p:extLst>
      <p:ext uri="{BB962C8B-B14F-4D97-AF65-F5344CB8AC3E}">
        <p14:creationId xmlns:p14="http://schemas.microsoft.com/office/powerpoint/2010/main" val="331647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Cone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88"/>
            <a:ext cx="3060700" cy="1645412"/>
          </a:xfrm>
        </p:spPr>
        <p:txBody>
          <a:bodyPr/>
          <a:lstStyle/>
          <a:p>
            <a:pPr marL="0" indent="0">
              <a:buNone/>
            </a:pP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g=cone(2,1,3);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793488"/>
            <a:ext cx="3606800" cy="164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CC33"/>
              </a:buClr>
              <a:buFont typeface="Arial" charset="0"/>
              <a:buChar char="–"/>
              <a:defRPr sz="2000" b="1">
                <a:solidFill>
                  <a:schemeClr val="accent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Char char="•"/>
              <a:defRPr b="1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6600"/>
              </a:buClr>
              <a:buFont typeface="Arial" charset="0"/>
              <a:buChar char="–"/>
              <a:defRPr sz="1600" b="1">
                <a:solidFill>
                  <a:schemeClr val="accent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»"/>
              <a:defRPr sz="1600" b="1">
                <a:solidFill>
                  <a:schemeClr val="accent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»"/>
              <a:defRPr sz="1600" b="1">
                <a:solidFill>
                  <a:schemeClr val="accent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»"/>
              <a:defRPr sz="1600" b="1">
                <a:solidFill>
                  <a:schemeClr val="accent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»"/>
              <a:defRPr sz="1600" b="1">
                <a:solidFill>
                  <a:schemeClr val="accent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9900"/>
              </a:buClr>
              <a:buFont typeface="Arial" charset="0"/>
              <a:buChar char="»"/>
              <a:defRPr sz="1600" b="1">
                <a:solidFill>
                  <a:schemeClr val="accent2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b="0" kern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g=cone(2,1,3);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</a:pPr>
            <a:endParaRPr lang="en-US" kern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en-US" kern="0" dirty="0"/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  <a:p>
            <a:pPr marL="0" indent="0">
              <a:buFont typeface="Wingdings" pitchFamily="2" charset="2"/>
              <a:buNone/>
            </a:pPr>
            <a:endParaRPr lang="en-US" kern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350" y="1816100"/>
            <a:ext cx="20193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25" y="4392612"/>
            <a:ext cx="19907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Torus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88"/>
            <a:ext cx="3060700" cy="1645412"/>
          </a:xfrm>
        </p:spPr>
        <p:txBody>
          <a:bodyPr/>
          <a:lstStyle/>
          <a:p>
            <a:pPr marL="0" indent="0">
              <a:buNone/>
            </a:pPr>
            <a:endParaRPr lang="en-US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g=torus(2,1);</a:t>
            </a:r>
          </a:p>
          <a:p>
            <a:pPr marL="0" indent="0">
              <a:buNone/>
            </a:pPr>
            <a:r>
              <a:rPr lang="en-US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en-US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1479550"/>
            <a:ext cx="33528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61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Display Color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= cube(1);</a:t>
            </a:r>
          </a:p>
          <a:p>
            <a:pPr marL="0" indent="0">
              <a:buNone/>
            </a:pPr>
            <a:r>
              <a:rPr lang="en-US" sz="2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g.display</a:t>
            </a:r>
            <a:r>
              <a:rPr lang="en-US" sz="2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('blue');</a:t>
            </a:r>
          </a:p>
          <a:p>
            <a:pPr marL="0" indent="0">
              <a:buNone/>
            </a:pPr>
            <a:endParaRPr lang="en-US" sz="2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Others: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Red, green, yellow</a:t>
            </a:r>
          </a:p>
          <a:p>
            <a:pPr marL="0" indent="0">
              <a:buNone/>
            </a:pPr>
            <a:r>
              <a:rPr lang="en-US" sz="2800" b="0" dirty="0">
                <a:solidFill>
                  <a:schemeClr val="tx1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Magenta, teal, chocolate, …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10" y="1617531"/>
            <a:ext cx="29051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55773"/>
      </p:ext>
    </p:extLst>
  </p:cSld>
  <p:clrMapOvr>
    <a:masterClrMapping/>
  </p:clrMapOvr>
</p:sld>
</file>

<file path=ppt/theme/theme1.xml><?xml version="1.0" encoding="utf-8"?>
<a:theme xmlns:a="http://schemas.openxmlformats.org/drawingml/2006/main" name="1_USCMM9">
  <a:themeElements>
    <a:clrScheme name="1_USCMM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14062</TotalTime>
  <Words>298</Words>
  <Application>Microsoft Office PowerPoint</Application>
  <PresentationFormat>On-screen Show (4:3)</PresentationFormat>
  <Paragraphs>124</Paragraphs>
  <Slides>15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3</vt:i4>
      </vt:variant>
    </vt:vector>
  </HeadingPairs>
  <TitlesOfParts>
    <vt:vector size="25" baseType="lpstr">
      <vt:lpstr>Arial</vt:lpstr>
      <vt:lpstr>Calibri</vt:lpstr>
      <vt:lpstr>Courier New</vt:lpstr>
      <vt:lpstr>Times New Roman</vt:lpstr>
      <vt:lpstr>Wingdings</vt:lpstr>
      <vt:lpstr>1_USCMM9</vt:lpstr>
      <vt:lpstr>Bitmap Image</vt:lpstr>
      <vt:lpstr> Printable Programming  Primitives  </vt:lpstr>
      <vt:lpstr>5 Building Blocks</vt:lpstr>
      <vt:lpstr>Cube</vt:lpstr>
      <vt:lpstr>Variables</vt:lpstr>
      <vt:lpstr>Cylinder</vt:lpstr>
      <vt:lpstr>Sphere</vt:lpstr>
      <vt:lpstr>Cone</vt:lpstr>
      <vt:lpstr>Torus</vt:lpstr>
      <vt:lpstr>Display Color</vt:lpstr>
      <vt:lpstr>Display Transparent</vt:lpstr>
      <vt:lpstr>Program for your name</vt:lpstr>
      <vt:lpstr>Area and Volume</vt:lpstr>
      <vt:lpstr>Area and Volume</vt:lpstr>
      <vt:lpstr>Area and Volume</vt:lpstr>
      <vt:lpstr>Area and Volume</vt:lpstr>
      <vt:lpstr>Intro (10 mins)</vt:lpstr>
      <vt:lpstr>Intro+Concept (20 mins)</vt:lpstr>
      <vt:lpstr>DesignTalk(50 mins)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Krishnan Suresh</cp:lastModifiedBy>
  <cp:revision>2575</cp:revision>
  <cp:lastPrinted>2021-02-21T14:31:56Z</cp:lastPrinted>
  <dcterms:created xsi:type="dcterms:W3CDTF">2007-07-12T22:43:05Z</dcterms:created>
  <dcterms:modified xsi:type="dcterms:W3CDTF">2021-06-20T19:26:02Z</dcterms:modified>
</cp:coreProperties>
</file>