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926" r:id="rId2"/>
    <p:sldId id="973" r:id="rId3"/>
    <p:sldId id="935" r:id="rId4"/>
    <p:sldId id="970" r:id="rId5"/>
    <p:sldId id="971" r:id="rId6"/>
    <p:sldId id="966" r:id="rId7"/>
    <p:sldId id="967" r:id="rId8"/>
    <p:sldId id="968" r:id="rId9"/>
    <p:sldId id="969" r:id="rId10"/>
    <p:sldId id="972" r:id="rId11"/>
    <p:sldId id="961" r:id="rId12"/>
    <p:sldId id="962" r:id="rId13"/>
    <p:sldId id="965" r:id="rId14"/>
    <p:sldId id="964" r:id="rId15"/>
    <p:sldId id="974" r:id="rId16"/>
  </p:sldIdLst>
  <p:sldSz cx="9144000" cy="6858000" type="screen4x3"/>
  <p:notesSz cx="7315200" cy="9601200"/>
  <p:custShowLst>
    <p:custShow name="Intro (10 mins)" id="0">
      <p:sldLst/>
    </p:custShow>
    <p:custShow name="Intro+Concept (20 mins)" id="1">
      <p:sldLst/>
    </p:custShow>
    <p:custShow name="DesignTalk(50 mins)" id="2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6600"/>
    <a:srgbClr val="FF5050"/>
    <a:srgbClr val="BBE0E3"/>
    <a:srgbClr val="3366FF"/>
    <a:srgbClr val="99FF66"/>
    <a:srgbClr val="CCFF99"/>
    <a:srgbClr val="9966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50170" autoAdjust="0"/>
  </p:normalViewPr>
  <p:slideViewPr>
    <p:cSldViewPr snapToGrid="0">
      <p:cViewPr varScale="1">
        <p:scale>
          <a:sx n="82" d="100"/>
          <a:sy n="82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notesViewPr>
    <p:cSldViewPr snapToGrid="0">
      <p:cViewPr varScale="1">
        <p:scale>
          <a:sx n="56" d="100"/>
          <a:sy n="56" d="100"/>
        </p:scale>
        <p:origin x="-193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3AA550B2-7C52-4093-98F4-AEDF810126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9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4426504-9ACB-4A09-8698-8580701B3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11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8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21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1F56D-CC40-47C3-896C-90CF71511257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53378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DAFC6-B405-4EE6-8489-89028EB7BDFD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3584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032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4038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CD459-D0B6-44AE-9F07-74B01033015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2231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E7DD-1E21-4E90-AD34-76BB712B39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8013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AF8CE-7739-4E06-8607-A4612022DB31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01353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11D7-4414-40F5-AD70-FB91F46BD4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26180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AF36-51D4-481A-BC50-66841B9B0FBF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95099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3A6E5-DBA9-41E5-BB22-B04AE4560A6B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1726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0365-E463-4672-875B-5AFE93233BD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6693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8572-4884-4B19-AE5D-926369F9331C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77351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DB85-8493-442A-8AAC-52998F06DEF6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150621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008000"/>
                </a:solidFill>
                <a:latin typeface="Arial" charset="0"/>
              </a:defRPr>
            </a:lvl1pPr>
          </a:lstStyle>
          <a:p>
            <a:pPr>
              <a:defRPr/>
            </a:pPr>
            <a:fld id="{9D56F10A-A844-4534-9628-956B27507E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57200" y="958850"/>
            <a:ext cx="8229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881813" y="136525"/>
          <a:ext cx="1838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4" imgW="1838095" imgH="752381" progId="Paint.Picture">
                  <p:embed/>
                </p:oleObj>
              </mc:Choice>
              <mc:Fallback>
                <p:oleObj name="Bitmap Image" r:id="rId14" imgW="1838095" imgH="752381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3" y="136525"/>
                        <a:ext cx="18383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Font typeface="Arial" charset="0"/>
        <a:buChar char="–"/>
        <a:defRPr sz="2000" b="1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Char char="•"/>
        <a:defRPr b="1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00"/>
        </a:buClr>
        <a:buFont typeface="Arial" charset="0"/>
        <a:buChar char="–"/>
        <a:defRPr sz="1600" b="1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404225" cy="4546600"/>
          </a:xfrm>
        </p:spPr>
        <p:txBody>
          <a:bodyPr/>
          <a:lstStyle/>
          <a:p>
            <a:pPr eaLnBrk="1" hangingPunct="1"/>
            <a:br>
              <a:rPr lang="en-US" sz="4000" b="0">
                <a:solidFill>
                  <a:schemeClr val="tx1"/>
                </a:solidFill>
              </a:rPr>
            </a:br>
            <a:r>
              <a:rPr lang="en-US" sz="4000" i="0">
                <a:solidFill>
                  <a:schemeClr val="tx1"/>
                </a:solidFill>
                <a:latin typeface="Calibri" panose="020F0502020204030204" pitchFamily="34" charset="0"/>
              </a:rPr>
              <a:t>Printable Programming</a:t>
            </a:r>
            <a:b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  <a:t>Functions</a:t>
            </a:r>
            <a:br>
              <a:rPr lang="en-US" dirty="0">
                <a:solidFill>
                  <a:schemeClr val="hlink"/>
                </a:solidFill>
              </a:rPr>
            </a:br>
            <a:br>
              <a:rPr lang="en-US" sz="3000" dirty="0">
                <a:solidFill>
                  <a:schemeClr val="hlink"/>
                </a:solidFill>
              </a:rPr>
            </a:br>
            <a:br>
              <a:rPr lang="en-US" sz="3000" dirty="0">
                <a:solidFill>
                  <a:schemeClr val="hlink"/>
                </a:solidFill>
              </a:rPr>
            </a:br>
            <a:endParaRPr lang="en-US" sz="2400" dirty="0">
              <a:solidFill>
                <a:schemeClr val="hlink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95588" y="4981575"/>
          <a:ext cx="35528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552381" imgH="1571844" progId="Paint.Picture">
                  <p:embed/>
                </p:oleObj>
              </mc:Choice>
              <mc:Fallback>
                <p:oleObj name="Bitmap Image" r:id="rId3" imgW="3552381" imgH="157184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4981575"/>
                        <a:ext cx="3552825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19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you forget to set parameter?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3397" y="27787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h=human().display();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3397" y="1293614"/>
            <a:ext cx="41793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function human(smile) {// smile = 1 or 0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345" y="3647812"/>
            <a:ext cx="2219325" cy="2390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5008" y="4011168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Smile is assumed to be zero</a:t>
            </a:r>
          </a:p>
        </p:txBody>
      </p:sp>
    </p:spTree>
    <p:extLst>
      <p:ext uri="{BB962C8B-B14F-4D97-AF65-F5344CB8AC3E}">
        <p14:creationId xmlns:p14="http://schemas.microsoft.com/office/powerpoint/2010/main" val="539757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Can Even Make a Whole Group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2767"/>
            <a:ext cx="3717173" cy="404683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00500" y="1411378"/>
            <a:ext cx="49362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=0;i&lt;3;i++)  {</a:t>
            </a:r>
          </a:p>
          <a:p>
            <a:r>
              <a:rPr lang="en-US" dirty="0"/>
              <a:t>    for(j=0;j&lt;3;j++) 	{</a:t>
            </a:r>
          </a:p>
          <a:p>
            <a:r>
              <a:rPr lang="en-US" dirty="0"/>
              <a:t>	h=human().translate(</a:t>
            </a:r>
            <a:r>
              <a:rPr lang="en-US" dirty="0" err="1"/>
              <a:t>i</a:t>
            </a:r>
            <a:r>
              <a:rPr lang="en-US" dirty="0"/>
              <a:t>*10,0,j*10)</a:t>
            </a:r>
          </a:p>
          <a:p>
            <a:r>
              <a:rPr lang="en-US" dirty="0"/>
              <a:t>	</a:t>
            </a:r>
            <a:r>
              <a:rPr lang="en-US" dirty="0" err="1"/>
              <a:t>h.display</a:t>
            </a:r>
            <a:r>
              <a:rPr lang="en-US" dirty="0"/>
              <a:t>();</a:t>
            </a:r>
          </a:p>
          <a:p>
            <a:r>
              <a:rPr lang="en-US" dirty="0"/>
              <a:t>  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98181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The Tree Function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71900" y="1174018"/>
            <a:ext cx="55854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function tree() {</a:t>
            </a:r>
          </a:p>
          <a:p>
            <a:endParaRPr lang="en-US" dirty="0"/>
          </a:p>
          <a:p>
            <a:r>
              <a:rPr lang="en-US" dirty="0"/>
              <a:t>	g1=cylinder(1,10);</a:t>
            </a:r>
          </a:p>
          <a:p>
            <a:r>
              <a:rPr lang="en-US" dirty="0"/>
              <a:t>	for(</a:t>
            </a:r>
            <a:r>
              <a:rPr lang="en-US" dirty="0" err="1"/>
              <a:t>i</a:t>
            </a:r>
            <a:r>
              <a:rPr lang="en-US" dirty="0"/>
              <a:t>=1;i&lt;5;i++)  {</a:t>
            </a:r>
          </a:p>
          <a:p>
            <a:r>
              <a:rPr lang="en-US" dirty="0"/>
              <a:t>	    g2=cone(10-i*,.1,10).translate(0,5*i,0);</a:t>
            </a:r>
          </a:p>
          <a:p>
            <a:r>
              <a:rPr lang="en-US" dirty="0"/>
              <a:t>	    g1=g1.union(g2);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 	 return g1;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34046"/>
            <a:ext cx="3971657" cy="309822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71900" y="53322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g=tree();</a:t>
            </a:r>
          </a:p>
          <a:p>
            <a:r>
              <a:rPr lang="en-US" dirty="0" err="1"/>
              <a:t>g.display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976071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Function Parameters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4218709" y="1506478"/>
            <a:ext cx="49252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function tree(</a:t>
            </a:r>
            <a:r>
              <a:rPr lang="pt-BR" b="1" dirty="0">
                <a:solidFill>
                  <a:srgbClr val="FF0000"/>
                </a:solidFill>
              </a:rPr>
              <a:t>n</a:t>
            </a:r>
            <a:r>
              <a:rPr lang="pt-BR" dirty="0"/>
              <a:t>) {</a:t>
            </a:r>
          </a:p>
          <a:p>
            <a:endParaRPr lang="pt-BR" dirty="0"/>
          </a:p>
          <a:p>
            <a:r>
              <a:rPr lang="pt-BR" dirty="0"/>
              <a:t>	g1=cylinder(1,10);</a:t>
            </a:r>
          </a:p>
          <a:p>
            <a:r>
              <a:rPr lang="pt-BR" dirty="0"/>
              <a:t>	for(i=1;i&lt;</a:t>
            </a:r>
            <a:r>
              <a:rPr lang="pt-BR" b="1" dirty="0">
                <a:solidFill>
                  <a:srgbClr val="FF0000"/>
                </a:solidFill>
              </a:rPr>
              <a:t>n+1</a:t>
            </a:r>
            <a:r>
              <a:rPr lang="pt-BR" dirty="0"/>
              <a:t>;i++)</a:t>
            </a:r>
          </a:p>
          <a:p>
            <a:r>
              <a:rPr lang="pt-BR" dirty="0"/>
              <a:t>	{</a:t>
            </a:r>
          </a:p>
          <a:p>
            <a:r>
              <a:rPr lang="pt-BR" dirty="0"/>
              <a:t>	g2=cone(10-i,.1,10).translate(0,5*i,0);</a:t>
            </a:r>
          </a:p>
          <a:p>
            <a:r>
              <a:rPr lang="pt-BR" dirty="0"/>
              <a:t>	g1=g1.union(g2);</a:t>
            </a:r>
          </a:p>
          <a:p>
            <a:r>
              <a:rPr lang="pt-BR" dirty="0"/>
              <a:t>	}</a:t>
            </a:r>
          </a:p>
          <a:p>
            <a:r>
              <a:rPr lang="pt-BR" dirty="0"/>
              <a:t> 	 return g1;</a:t>
            </a:r>
          </a:p>
          <a:p>
            <a:r>
              <a:rPr lang="pt-BR" dirty="0"/>
              <a:t>	}</a:t>
            </a:r>
          </a:p>
          <a:p>
            <a:r>
              <a:rPr lang="pt-BR" dirty="0"/>
              <a:t>	g=tree(7);</a:t>
            </a:r>
          </a:p>
          <a:p>
            <a:r>
              <a:rPr lang="pt-BR" dirty="0"/>
              <a:t>	g1=tree(3).translate(0,0,25);</a:t>
            </a:r>
          </a:p>
          <a:p>
            <a:r>
              <a:rPr lang="pt-BR" dirty="0"/>
              <a:t>	g=g.union(g1);</a:t>
            </a:r>
          </a:p>
          <a:p>
            <a:r>
              <a:rPr lang="pt-BR" dirty="0"/>
              <a:t>	g.display();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023"/>
          </a:xfrm>
        </p:spPr>
        <p:txBody>
          <a:bodyPr/>
          <a:lstStyle/>
          <a:p>
            <a:r>
              <a:rPr lang="en-US" dirty="0"/>
              <a:t>What if I want trees with a different n number of sections?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03" y="2286001"/>
            <a:ext cx="4009997" cy="310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90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Modeling a Neighborhood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15" y="1371600"/>
            <a:ext cx="5060014" cy="32850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51319" y="1240316"/>
            <a:ext cx="49252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Used 4 different Fuctions:</a:t>
            </a:r>
          </a:p>
          <a:p>
            <a:r>
              <a:rPr lang="pt-BR" sz="2400" dirty="0"/>
              <a:t>-House</a:t>
            </a:r>
          </a:p>
          <a:p>
            <a:r>
              <a:rPr lang="pt-BR" sz="2400" dirty="0"/>
              <a:t>-Tree</a:t>
            </a:r>
          </a:p>
          <a:p>
            <a:r>
              <a:rPr lang="pt-BR" sz="2400" dirty="0"/>
              <a:t>-Street Lamp</a:t>
            </a:r>
          </a:p>
          <a:p>
            <a:endParaRPr lang="pt-BR" sz="2400" dirty="0"/>
          </a:p>
          <a:p>
            <a:r>
              <a:rPr lang="pt-BR" sz="2400" dirty="0"/>
              <a:t>With diffenent parameters:</a:t>
            </a:r>
          </a:p>
          <a:p>
            <a:r>
              <a:rPr lang="pt-BR" sz="2400" dirty="0"/>
              <a:t>-Height</a:t>
            </a:r>
          </a:p>
          <a:p>
            <a:r>
              <a:rPr lang="pt-BR" sz="2400" dirty="0"/>
              <a:t>-Size</a:t>
            </a:r>
          </a:p>
          <a:p>
            <a:r>
              <a:rPr lang="pt-BR" sz="2400" dirty="0"/>
              <a:t>-Sections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257216" y="5150926"/>
            <a:ext cx="87155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Funtions allow you to make larger, unique products.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Its a better Copy and Paste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23932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Gear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/>
          <a:srcRect l="41667" t="31624" r="31570" b="19373"/>
          <a:stretch/>
        </p:blipFill>
        <p:spPr bwMode="auto">
          <a:xfrm>
            <a:off x="5899315" y="2836721"/>
            <a:ext cx="3038140" cy="31290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341677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gear = cube(0.25,1,1);</a:t>
            </a:r>
          </a:p>
          <a:p>
            <a:r>
              <a:rPr lang="en-US" dirty="0"/>
              <a:t>gear1 = </a:t>
            </a:r>
            <a:r>
              <a:rPr lang="en-US" dirty="0" err="1"/>
              <a:t>gear.clone</a:t>
            </a:r>
            <a:r>
              <a:rPr lang="en-US" dirty="0"/>
              <a:t>();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 0;i &lt; 9;i++) {</a:t>
            </a:r>
          </a:p>
          <a:p>
            <a:r>
              <a:rPr lang="en-US" dirty="0"/>
              <a:t> </a:t>
            </a:r>
            <a:r>
              <a:rPr lang="en-US" dirty="0" err="1"/>
              <a:t>gear.rotateX</a:t>
            </a:r>
            <a:r>
              <a:rPr lang="en-US" dirty="0"/>
              <a:t>(10);</a:t>
            </a:r>
          </a:p>
          <a:p>
            <a:r>
              <a:rPr lang="en-US" dirty="0"/>
              <a:t> gear1 = gear1.union(gear);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gear1.display();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6077" y="1445793"/>
            <a:ext cx="7491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Recreate the following code as a function to make a gear with any “n” number of teeth</a:t>
            </a:r>
          </a:p>
        </p:txBody>
      </p:sp>
    </p:spTree>
    <p:extLst>
      <p:ext uri="{BB962C8B-B14F-4D97-AF65-F5344CB8AC3E}">
        <p14:creationId xmlns:p14="http://schemas.microsoft.com/office/powerpoint/2010/main" val="234923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Assignment Review</a:t>
            </a:r>
          </a:p>
        </p:txBody>
      </p:sp>
    </p:spTree>
    <p:extLst>
      <p:ext uri="{BB962C8B-B14F-4D97-AF65-F5344CB8AC3E}">
        <p14:creationId xmlns:p14="http://schemas.microsoft.com/office/powerpoint/2010/main" val="84989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Functions in CADjs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99673"/>
            <a:ext cx="3938155" cy="35005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388" y="1999673"/>
            <a:ext cx="3512741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22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Start with the Human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589" y="1091184"/>
            <a:ext cx="6894299" cy="3163824"/>
          </a:xfrm>
        </p:spPr>
        <p:txBody>
          <a:bodyPr/>
          <a:lstStyle/>
          <a:p>
            <a:pPr marL="0" indent="0">
              <a:buNone/>
            </a:pPr>
            <a:endParaRPr lang="en-US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= cube(1,6,2);</a:t>
            </a:r>
          </a:p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head= sphere(1.5).translate(0,4.25,0);</a:t>
            </a:r>
          </a:p>
          <a:p>
            <a:pPr marL="0" indent="0">
              <a:buNone/>
            </a:pP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rightLeg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cube(1,4,1).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rotateX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(45).translate(0,-4,-</a:t>
            </a:r>
          </a:p>
          <a:p>
            <a:pPr marL="0" indent="0">
              <a:buNone/>
            </a:pP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leftLeg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cube(1,4,1).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rotateX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(-45).translate(0,-4,2);</a:t>
            </a:r>
          </a:p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hands = cube(1,1,8).translate(0,2.5,0);</a:t>
            </a:r>
          </a:p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= 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body.union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(head).union(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rightLeg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).union(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leftLeg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).union(hands);</a:t>
            </a:r>
          </a:p>
          <a:p>
            <a:pPr marL="0" indent="0">
              <a:buNone/>
            </a:pPr>
            <a:endParaRPr lang="en-US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h.display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3823" t="6516" r="9419" b="3855"/>
          <a:stretch/>
        </p:blipFill>
        <p:spPr>
          <a:xfrm>
            <a:off x="182880" y="1950720"/>
            <a:ext cx="1571458" cy="202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5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117" y="1588799"/>
            <a:ext cx="2876675" cy="272915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18032" y="4766620"/>
            <a:ext cx="6160592" cy="816587"/>
          </a:xfrm>
        </p:spPr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cut and paste code multiple copies</a:t>
            </a:r>
          </a:p>
        </p:txBody>
      </p:sp>
    </p:spTree>
    <p:extLst>
      <p:ext uri="{BB962C8B-B14F-4D97-AF65-F5344CB8AC3E}">
        <p14:creationId xmlns:p14="http://schemas.microsoft.com/office/powerpoint/2010/main" val="216214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to the Rescue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0" y="1066800"/>
            <a:ext cx="7028411" cy="3407664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human() {</a:t>
            </a:r>
          </a:p>
          <a:p>
            <a:pPr marL="0" indent="0">
              <a:buNone/>
            </a:pP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body, head, 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rightLeg,leftLeg,hands,g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;// declare variables </a:t>
            </a:r>
          </a:p>
          <a:p>
            <a:pPr marL="0" indent="0">
              <a:buNone/>
            </a:pPr>
            <a:endParaRPr lang="en-US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= cube(1,6,2);</a:t>
            </a:r>
          </a:p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head= sphere(1.5).translate(0,4.25,0);</a:t>
            </a:r>
          </a:p>
          <a:p>
            <a:pPr marL="0" indent="0">
              <a:buNone/>
            </a:pP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rightLeg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cube(1,4,1).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rotateX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(45).translate(0,-4,-</a:t>
            </a:r>
          </a:p>
          <a:p>
            <a:pPr marL="0" indent="0">
              <a:buNone/>
            </a:pP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leftLeg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cube(1,4,1).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rotateX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(-45).translate(0,-4,2);</a:t>
            </a:r>
          </a:p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hands = cube(1,1,8).translate(0,2.5,0);</a:t>
            </a:r>
          </a:p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= 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body.union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(head).union(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rightLeg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).union(</a:t>
            </a:r>
            <a:r>
              <a:rPr lang="en-US"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leftLeg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).union(hands);</a:t>
            </a:r>
          </a:p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g;</a:t>
            </a:r>
          </a:p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3823" t="6516" r="9419" b="3855"/>
          <a:stretch/>
        </p:blipFill>
        <p:spPr>
          <a:xfrm>
            <a:off x="0" y="2560320"/>
            <a:ext cx="1571458" cy="20213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00656" y="54466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h=human();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h.display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30258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Quickly make Duplicates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125" y="1092598"/>
            <a:ext cx="3108324" cy="2948923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9626" y="4402282"/>
            <a:ext cx="6887509" cy="1547414"/>
          </a:xfrm>
        </p:spPr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h=human().display();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h1=human().translate(0,0,10).display();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h2=human().translate(0,0,-10).display();</a:t>
            </a:r>
          </a:p>
        </p:txBody>
      </p:sp>
    </p:spTree>
    <p:extLst>
      <p:ext uri="{BB962C8B-B14F-4D97-AF65-F5344CB8AC3E}">
        <p14:creationId xmlns:p14="http://schemas.microsoft.com/office/powerpoint/2010/main" val="384905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Lets Give our Friend a Smile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64" y="2474976"/>
            <a:ext cx="2157936" cy="23575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1166843"/>
            <a:ext cx="65288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function human(smile) {// smile = 1 or 0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rest of code same as before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(smile == 1)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s1, s2;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s1=cylinder(1,1).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rotateZ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(90);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s2=cube(2,2,2).translate(0,0,-1);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s1=s1.difference(s2);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s1.translate(1,0,-4).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rotateX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(90);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g=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g.difference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(s1);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return g;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7623" y="6352961"/>
            <a:ext cx="2435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h=human(1).display();</a:t>
            </a:r>
          </a:p>
        </p:txBody>
      </p:sp>
    </p:spTree>
    <p:extLst>
      <p:ext uri="{BB962C8B-B14F-4D97-AF65-F5344CB8AC3E}">
        <p14:creationId xmlns:p14="http://schemas.microsoft.com/office/powerpoint/2010/main" val="117732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are Happy</a:t>
            </a:r>
          </a:p>
        </p:txBody>
      </p:sp>
      <p:sp>
        <p:nvSpPr>
          <p:cNvPr id="6" name="Rectangle 5"/>
          <p:cNvSpPr/>
          <p:nvPr/>
        </p:nvSpPr>
        <p:spPr>
          <a:xfrm>
            <a:off x="810768" y="121168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h=human(1).display();</a:t>
            </a:r>
          </a:p>
          <a:p>
            <a:r>
              <a:rPr lang="en-US" dirty="0"/>
              <a:t>h1=human(0).translate(0,0,10).display();</a:t>
            </a:r>
          </a:p>
          <a:p>
            <a:r>
              <a:rPr lang="en-US" dirty="0"/>
              <a:t>h2=human(1).translate(0,0,-10).display();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786" y="3164014"/>
            <a:ext cx="4562475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75363"/>
      </p:ext>
    </p:extLst>
  </p:cSld>
  <p:clrMapOvr>
    <a:masterClrMapping/>
  </p:clrMapOvr>
</p:sld>
</file>

<file path=ppt/theme/theme1.xml><?xml version="1.0" encoding="utf-8"?>
<a:theme xmlns:a="http://schemas.openxmlformats.org/drawingml/2006/main" name="1_USCMM9">
  <a:themeElements>
    <a:clrScheme name="1_USCMM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SCMM9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USCMM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USCMM9</Template>
  <TotalTime>14188</TotalTime>
  <Words>782</Words>
  <Application>Microsoft Office PowerPoint</Application>
  <PresentationFormat>On-screen Show (4:3)</PresentationFormat>
  <Paragraphs>118</Paragraphs>
  <Slides>15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3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1_USCMM9</vt:lpstr>
      <vt:lpstr>Bitmap Image</vt:lpstr>
      <vt:lpstr> Printable Programming  Functions   </vt:lpstr>
      <vt:lpstr>Assignment Review</vt:lpstr>
      <vt:lpstr>Functions in CADjs</vt:lpstr>
      <vt:lpstr>Lets Start with the Human</vt:lpstr>
      <vt:lpstr>Duplicates</vt:lpstr>
      <vt:lpstr>Functions to the Rescue</vt:lpstr>
      <vt:lpstr>Quickly make Duplicates</vt:lpstr>
      <vt:lpstr>Lets Give our Friend a Smile</vt:lpstr>
      <vt:lpstr>Some are Happy</vt:lpstr>
      <vt:lpstr>What if you forget to set parameter?</vt:lpstr>
      <vt:lpstr>Can Even Make a Whole Group</vt:lpstr>
      <vt:lpstr>The Tree Function</vt:lpstr>
      <vt:lpstr>Function Parameters</vt:lpstr>
      <vt:lpstr>Modeling a Neighborhood</vt:lpstr>
      <vt:lpstr>Exercise: Gear</vt:lpstr>
      <vt:lpstr>Intro (10 mins)</vt:lpstr>
      <vt:lpstr>Intro+Concept (20 mins)</vt:lpstr>
      <vt:lpstr>DesignTalk(50 mins)</vt:lpstr>
    </vt:vector>
  </TitlesOfParts>
  <Company>Computer - Aided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PAPER</dc:title>
  <dc:creator>Computer - Aided Engineering</dc:creator>
  <cp:lastModifiedBy>Krishnan Suresh</cp:lastModifiedBy>
  <cp:revision>2642</cp:revision>
  <cp:lastPrinted>2015-03-16T15:10:10Z</cp:lastPrinted>
  <dcterms:created xsi:type="dcterms:W3CDTF">2007-07-12T22:43:05Z</dcterms:created>
  <dcterms:modified xsi:type="dcterms:W3CDTF">2021-06-20T19:26:38Z</dcterms:modified>
</cp:coreProperties>
</file>