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934" r:id="rId2"/>
    <p:sldId id="945" r:id="rId3"/>
    <p:sldId id="959" r:id="rId4"/>
    <p:sldId id="946" r:id="rId5"/>
    <p:sldId id="958" r:id="rId6"/>
    <p:sldId id="960" r:id="rId7"/>
    <p:sldId id="961" r:id="rId8"/>
    <p:sldId id="952" r:id="rId9"/>
    <p:sldId id="937" r:id="rId10"/>
    <p:sldId id="962" r:id="rId11"/>
    <p:sldId id="963" r:id="rId12"/>
    <p:sldId id="964" r:id="rId13"/>
  </p:sldIdLst>
  <p:sldSz cx="9144000" cy="6858000" type="screen4x3"/>
  <p:notesSz cx="6858000" cy="9144000"/>
  <p:custShowLst>
    <p:custShow name="Intro (10 mins)" id="0">
      <p:sldLst/>
    </p:custShow>
    <p:custShow name="Intro+Concept (20 mins)" id="1">
      <p:sldLst/>
    </p:custShow>
    <p:custShow name="DesignTalk(50 mins)" id="2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3366FF"/>
    <a:srgbClr val="FF0000"/>
    <a:srgbClr val="FF5050"/>
    <a:srgbClr val="BBE0E3"/>
    <a:srgbClr val="99FF66"/>
    <a:srgbClr val="CCFF99"/>
    <a:srgbClr val="996633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50170" autoAdjust="0"/>
  </p:normalViewPr>
  <p:slideViewPr>
    <p:cSldViewPr snapToGrid="0">
      <p:cViewPr varScale="1">
        <p:scale>
          <a:sx n="82" d="100"/>
          <a:sy n="82" d="100"/>
        </p:scale>
        <p:origin x="13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48"/>
    </p:cViewPr>
  </p:sorterViewPr>
  <p:notesViewPr>
    <p:cSldViewPr snapToGrid="0">
      <p:cViewPr varScale="1">
        <p:scale>
          <a:sx n="56" d="100"/>
          <a:sy n="56" d="100"/>
        </p:scale>
        <p:origin x="-193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7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AA550B2-7C52-4093-98F4-AEDF810126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490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4426504-9ACB-4A09-8698-8580701B38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011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3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73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23218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1F56D-CC40-47C3-896C-90CF71511257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53378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477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477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DAFC6-B405-4EE6-8489-89028EB7BDFD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735849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032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4038600" cy="274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4038600" cy="2743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CD459-D0B6-44AE-9F07-74B010330154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292231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0E7DD-1E21-4E90-AD34-76BB712B39E4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78013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AF8CE-7739-4E06-8607-A4612022DB31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4013533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511D7-4414-40F5-AD70-FB91F46BD4E4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426180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EAF36-51D4-481A-BC50-66841B9B0FBF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3950992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3A6E5-DBA9-41E5-BB22-B04AE4560A6B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317260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40365-E463-4672-875B-5AFE93233BD4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296693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D8572-4884-4B19-AE5D-926369F9331C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277351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EDB85-8493-442A-8AAC-52998F06DEF6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</p:spTree>
    <p:extLst>
      <p:ext uri="{BB962C8B-B14F-4D97-AF65-F5344CB8AC3E}">
        <p14:creationId xmlns:p14="http://schemas.microsoft.com/office/powerpoint/2010/main" val="150621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 Third level</a:t>
            </a:r>
          </a:p>
          <a:p>
            <a:pPr lvl="3"/>
            <a:r>
              <a:rPr lang="en-US"/>
              <a:t> Fourth level</a:t>
            </a:r>
          </a:p>
          <a:p>
            <a:pPr lvl="4"/>
            <a:r>
              <a:rPr lang="en-US"/>
              <a:t> 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00800"/>
            <a:ext cx="533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rgbClr val="008000"/>
                </a:solidFill>
                <a:latin typeface="Arial" charset="0"/>
              </a:defRPr>
            </a:lvl1pPr>
          </a:lstStyle>
          <a:p>
            <a:pPr>
              <a:defRPr/>
            </a:pPr>
            <a:fld id="{9D56F10A-A844-4534-9628-956B27507EE4}" type="slidenum">
              <a:rPr lang="en-US"/>
              <a:pPr>
                <a:defRPr/>
              </a:pPr>
              <a:t>‹#›</a:t>
            </a:fld>
            <a:r>
              <a:rPr lang="en-US" dirty="0"/>
              <a:t>1/22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457200" y="958850"/>
            <a:ext cx="8229600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6881813" y="136525"/>
          <a:ext cx="18383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14" imgW="1838095" imgH="752381" progId="Paint.Picture">
                  <p:embed/>
                </p:oleObj>
              </mc:Choice>
              <mc:Fallback>
                <p:oleObj name="Bitmap Image" r:id="rId14" imgW="1838095" imgH="752381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1813" y="136525"/>
                        <a:ext cx="183832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 i="1">
          <a:solidFill>
            <a:srgbClr val="336699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§"/>
        <a:defRPr sz="24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Font typeface="Arial" charset="0"/>
        <a:buChar char="–"/>
        <a:defRPr sz="2000" b="1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Char char="•"/>
        <a:defRPr b="1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00"/>
        </a:buClr>
        <a:buFont typeface="Arial" charset="0"/>
        <a:buChar char="–"/>
        <a:defRPr sz="1600" b="1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Font typeface="Arial" charset="0"/>
        <a:buChar char="»"/>
        <a:defRPr sz="1600" b="1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Arial" charset="0"/>
        <a:buChar char="»"/>
        <a:defRPr sz="1600" b="1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Arial" charset="0"/>
        <a:buChar char="»"/>
        <a:defRPr sz="1600" b="1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Arial" charset="0"/>
        <a:buChar char="»"/>
        <a:defRPr sz="1600" b="1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Font typeface="Arial" charset="0"/>
        <a:buChar char="»"/>
        <a:defRPr sz="1600" b="1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404225" cy="4546600"/>
          </a:xfrm>
        </p:spPr>
        <p:txBody>
          <a:bodyPr/>
          <a:lstStyle/>
          <a:p>
            <a:pPr eaLnBrk="1" hangingPunct="1"/>
            <a:br>
              <a:rPr lang="en-US" sz="4000" b="0">
                <a:solidFill>
                  <a:schemeClr val="tx1"/>
                </a:solidFill>
              </a:rPr>
            </a:br>
            <a:r>
              <a:rPr lang="en-US" sz="4000" i="0">
                <a:solidFill>
                  <a:schemeClr val="tx1"/>
                </a:solidFill>
                <a:latin typeface="Calibri" panose="020F0502020204030204" pitchFamily="34" charset="0"/>
              </a:rPr>
              <a:t>Printable Programming</a:t>
            </a:r>
            <a:br>
              <a:rPr lang="en-US" sz="4000" i="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br>
              <a:rPr lang="en-US" sz="4000" i="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4000" i="0" dirty="0">
                <a:solidFill>
                  <a:schemeClr val="tx1"/>
                </a:solidFill>
                <a:latin typeface="Calibri" panose="020F0502020204030204" pitchFamily="34" charset="0"/>
              </a:rPr>
              <a:t>For Loops</a:t>
            </a:r>
            <a:br>
              <a:rPr lang="en-US" dirty="0">
                <a:solidFill>
                  <a:schemeClr val="hlink"/>
                </a:solidFill>
              </a:rPr>
            </a:br>
            <a:br>
              <a:rPr lang="en-US" sz="3000" dirty="0">
                <a:solidFill>
                  <a:schemeClr val="hlink"/>
                </a:solidFill>
              </a:rPr>
            </a:br>
            <a:br>
              <a:rPr lang="en-US" sz="3000" dirty="0">
                <a:solidFill>
                  <a:schemeClr val="hlink"/>
                </a:solidFill>
              </a:rPr>
            </a:br>
            <a:endParaRPr lang="en-US" sz="2400" dirty="0">
              <a:solidFill>
                <a:schemeClr val="hlink"/>
              </a:solidFill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795588" y="4981575"/>
          <a:ext cx="3552825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3552381" imgH="1571844" progId="Paint.Picture">
                  <p:embed/>
                </p:oleObj>
              </mc:Choice>
              <mc:Fallback>
                <p:oleObj name="Bitmap Image" r:id="rId3" imgW="3552381" imgH="1571844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588" y="4981575"/>
                        <a:ext cx="3552825" cy="157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514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solidFill>
                  <a:schemeClr val="tx1"/>
                </a:solidFill>
                <a:latin typeface="Calibri" panose="020F0502020204030204" pitchFamily="34" charset="0"/>
              </a:rPr>
              <a:t>Wheel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8CCE88-493D-486A-8A7B-21CA7024FEC6}"/>
              </a:ext>
            </a:extLst>
          </p:cNvPr>
          <p:cNvSpPr txBox="1"/>
          <p:nvPr/>
        </p:nvSpPr>
        <p:spPr>
          <a:xfrm>
            <a:off x="223935" y="1382415"/>
            <a:ext cx="59249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wheel = torus(1,0.1);</a:t>
            </a:r>
          </a:p>
          <a:p>
            <a:r>
              <a:rPr lang="en-US" dirty="0"/>
              <a:t>spoke = cylinder(0.05,2);// </a:t>
            </a:r>
            <a:r>
              <a:rPr lang="en-US" dirty="0">
                <a:solidFill>
                  <a:srgbClr val="FF0000"/>
                </a:solidFill>
              </a:rPr>
              <a:t>position first object</a:t>
            </a:r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=1; </a:t>
            </a:r>
            <a:r>
              <a:rPr lang="en-US" dirty="0" err="1"/>
              <a:t>i</a:t>
            </a:r>
            <a:r>
              <a:rPr lang="en-US" dirty="0"/>
              <a:t>&lt;=4; </a:t>
            </a:r>
            <a:r>
              <a:rPr lang="en-US" dirty="0" err="1"/>
              <a:t>i</a:t>
            </a:r>
            <a:r>
              <a:rPr lang="en-US" dirty="0"/>
              <a:t>=i+1){// </a:t>
            </a:r>
            <a:r>
              <a:rPr lang="en-US" dirty="0">
                <a:solidFill>
                  <a:srgbClr val="FF0000"/>
                </a:solidFill>
              </a:rPr>
              <a:t>start for loop</a:t>
            </a:r>
          </a:p>
          <a:p>
            <a:r>
              <a:rPr lang="en-US" dirty="0"/>
              <a:t>  wheel = </a:t>
            </a:r>
            <a:r>
              <a:rPr lang="en-US" dirty="0" err="1"/>
              <a:t>wheel.add</a:t>
            </a:r>
            <a:r>
              <a:rPr lang="en-US" dirty="0"/>
              <a:t>(spoke);// </a:t>
            </a:r>
            <a:r>
              <a:rPr lang="en-US" dirty="0">
                <a:solidFill>
                  <a:srgbClr val="FF0000"/>
                </a:solidFill>
              </a:rPr>
              <a:t>add</a:t>
            </a:r>
          </a:p>
          <a:p>
            <a:r>
              <a:rPr lang="en-US" dirty="0"/>
              <a:t>  </a:t>
            </a:r>
            <a:r>
              <a:rPr lang="en-US" dirty="0" err="1"/>
              <a:t>wheel.rotateZ</a:t>
            </a:r>
            <a:r>
              <a:rPr lang="en-US" dirty="0"/>
              <a:t>(45);// </a:t>
            </a:r>
            <a:r>
              <a:rPr lang="en-US" dirty="0">
                <a:solidFill>
                  <a:srgbClr val="FF0000"/>
                </a:solidFill>
              </a:rPr>
              <a:t>then rotate</a:t>
            </a:r>
          </a:p>
          <a:p>
            <a:r>
              <a:rPr lang="en-US" dirty="0"/>
              <a:t>}</a:t>
            </a:r>
          </a:p>
          <a:p>
            <a:r>
              <a:rPr lang="en-US" dirty="0" err="1"/>
              <a:t>wheel.display</a:t>
            </a:r>
            <a:r>
              <a:rPr lang="en-US" dirty="0"/>
              <a:t>();</a:t>
            </a: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2D8010E0-F1F8-4127-A2F9-7E3CF7CFFE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481" y="1027079"/>
            <a:ext cx="3489519" cy="2617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055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solidFill>
                  <a:schemeClr val="tx1"/>
                </a:solidFill>
                <a:latin typeface="Calibri" panose="020F0502020204030204" pitchFamily="34" charset="0"/>
              </a:rPr>
              <a:t>Wheel with more spokes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662F23-5CAE-41CD-A1F0-BB57FEAA78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0854" y="1555231"/>
            <a:ext cx="4641243" cy="402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908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solidFill>
                  <a:schemeClr val="tx1"/>
                </a:solidFill>
                <a:latin typeface="Calibri" panose="020F0502020204030204" pitchFamily="34" charset="0"/>
              </a:rPr>
              <a:t>Wheel with more spokes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662F23-5CAE-41CD-A1F0-BB57FEAA78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9083" y="1403484"/>
            <a:ext cx="2868428" cy="248703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15AF586-06D5-4463-AE26-D96590D80E91}"/>
              </a:ext>
            </a:extLst>
          </p:cNvPr>
          <p:cNvSpPr txBox="1"/>
          <p:nvPr/>
        </p:nvSpPr>
        <p:spPr>
          <a:xfrm>
            <a:off x="363894" y="1498938"/>
            <a:ext cx="540242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wheel = torus(1,0.1);</a:t>
            </a:r>
          </a:p>
          <a:p>
            <a:r>
              <a:rPr lang="en-US" dirty="0"/>
              <a:t>spoke = cylinder(0.05,2);// position first object</a:t>
            </a:r>
          </a:p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=1; </a:t>
            </a:r>
            <a:r>
              <a:rPr lang="en-US" dirty="0" err="1"/>
              <a:t>i</a:t>
            </a:r>
            <a:r>
              <a:rPr lang="en-US" dirty="0"/>
              <a:t>&lt;=8; </a:t>
            </a:r>
            <a:r>
              <a:rPr lang="en-US" dirty="0" err="1"/>
              <a:t>i</a:t>
            </a:r>
            <a:r>
              <a:rPr lang="en-US" dirty="0"/>
              <a:t>=i+1){// </a:t>
            </a:r>
            <a:r>
              <a:rPr lang="en-US" dirty="0">
                <a:solidFill>
                  <a:srgbClr val="FF0000"/>
                </a:solidFill>
              </a:rPr>
              <a:t>start for loop</a:t>
            </a:r>
          </a:p>
          <a:p>
            <a:r>
              <a:rPr lang="en-US" dirty="0"/>
              <a:t>  wheel = </a:t>
            </a:r>
            <a:r>
              <a:rPr lang="en-US" dirty="0" err="1"/>
              <a:t>wheel.add</a:t>
            </a:r>
            <a:r>
              <a:rPr lang="en-US" dirty="0"/>
              <a:t>(spoke);// </a:t>
            </a:r>
            <a:r>
              <a:rPr lang="en-US" dirty="0">
                <a:solidFill>
                  <a:srgbClr val="FF0000"/>
                </a:solidFill>
              </a:rPr>
              <a:t>add</a:t>
            </a:r>
          </a:p>
          <a:p>
            <a:r>
              <a:rPr lang="en-US" dirty="0"/>
              <a:t>  </a:t>
            </a:r>
            <a:r>
              <a:rPr lang="en-US" dirty="0" err="1"/>
              <a:t>wheel.rotateZ</a:t>
            </a:r>
            <a:r>
              <a:rPr lang="en-US" dirty="0"/>
              <a:t>(22.5);// </a:t>
            </a:r>
            <a:r>
              <a:rPr lang="en-US" dirty="0">
                <a:solidFill>
                  <a:srgbClr val="FF0000"/>
                </a:solidFill>
              </a:rPr>
              <a:t>then rotate</a:t>
            </a:r>
          </a:p>
          <a:p>
            <a:r>
              <a:rPr lang="en-US" dirty="0"/>
              <a:t>}</a:t>
            </a:r>
          </a:p>
          <a:p>
            <a:r>
              <a:rPr lang="en-US" dirty="0" err="1"/>
              <a:t>wheel.display</a:t>
            </a:r>
            <a:r>
              <a:rPr lang="en-US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69772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‘for’ loop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22514" y="2104735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n-NO" sz="2400" dirty="0"/>
              <a:t>resetBeeper();</a:t>
            </a:r>
          </a:p>
          <a:p>
            <a:endParaRPr lang="nn-NO" sz="2400" dirty="0"/>
          </a:p>
          <a:p>
            <a:r>
              <a:rPr lang="nn-NO" sz="2400" dirty="0"/>
              <a:t>for (i = 1; i &lt;= 4; i= i+1){</a:t>
            </a:r>
          </a:p>
          <a:p>
            <a:r>
              <a:rPr lang="nn-NO" sz="2400" dirty="0"/>
              <a:t>  beep();</a:t>
            </a:r>
          </a:p>
          <a:p>
            <a:r>
              <a:rPr lang="nn-NO" sz="2400" dirty="0"/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94514" y="2319339"/>
            <a:ext cx="27366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many beeps?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566B9F-FCBE-4263-964F-FA733B37EBF3}"/>
              </a:ext>
            </a:extLst>
          </p:cNvPr>
          <p:cNvSpPr txBox="1"/>
          <p:nvPr/>
        </p:nvSpPr>
        <p:spPr>
          <a:xfrm>
            <a:off x="5421085" y="2934959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 = 1, 2, 3, 4</a:t>
            </a:r>
          </a:p>
        </p:txBody>
      </p:sp>
    </p:spTree>
    <p:extLst>
      <p:ext uri="{BB962C8B-B14F-4D97-AF65-F5344CB8AC3E}">
        <p14:creationId xmlns:p14="http://schemas.microsoft.com/office/powerpoint/2010/main" val="292446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‘for’ loop</a:t>
            </a:r>
            <a:endParaRPr lang="en-US" dirty="0"/>
          </a:p>
        </p:txBody>
      </p:sp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95583325-32F0-4824-B14B-2AA34832D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353091"/>
              </p:ext>
            </p:extLst>
          </p:nvPr>
        </p:nvGraphicFramePr>
        <p:xfrm>
          <a:off x="227044" y="1065384"/>
          <a:ext cx="8002557" cy="537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122">
                  <a:extLst>
                    <a:ext uri="{9D8B030D-6E8A-4147-A177-3AD203B41FA5}">
                      <a16:colId xmlns:a16="http://schemas.microsoft.com/office/drawing/2014/main" val="1145958719"/>
                    </a:ext>
                  </a:extLst>
                </a:gridCol>
                <a:gridCol w="3904850">
                  <a:extLst>
                    <a:ext uri="{9D8B030D-6E8A-4147-A177-3AD203B41FA5}">
                      <a16:colId xmlns:a16="http://schemas.microsoft.com/office/drawing/2014/main" val="1150152470"/>
                    </a:ext>
                  </a:extLst>
                </a:gridCol>
                <a:gridCol w="2472613">
                  <a:extLst>
                    <a:ext uri="{9D8B030D-6E8A-4147-A177-3AD203B41FA5}">
                      <a16:colId xmlns:a16="http://schemas.microsoft.com/office/drawing/2014/main" val="947452342"/>
                    </a:ext>
                  </a:extLst>
                </a:gridCol>
                <a:gridCol w="1240972">
                  <a:extLst>
                    <a:ext uri="{9D8B030D-6E8A-4147-A177-3AD203B41FA5}">
                      <a16:colId xmlns:a16="http://schemas.microsoft.com/office/drawing/2014/main" val="2991344737"/>
                    </a:ext>
                  </a:extLst>
                </a:gridCol>
              </a:tblGrid>
              <a:tr h="796644">
                <a:tc>
                  <a:txBody>
                    <a:bodyPr/>
                    <a:lstStyle/>
                    <a:p>
                      <a:endParaRPr lang="nn-NO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2400" dirty="0">
                          <a:solidFill>
                            <a:schemeClr val="tx1"/>
                          </a:solidFill>
                        </a:rPr>
                        <a:t>resetBeeper();</a:t>
                      </a:r>
                    </a:p>
                    <a:p>
                      <a:r>
                        <a:rPr lang="nn-NO" sz="2400" dirty="0">
                          <a:solidFill>
                            <a:schemeClr val="tx1"/>
                          </a:solidFill>
                        </a:rPr>
                        <a:t>for (i = 1; i &lt;= 4; i= i+1){</a:t>
                      </a:r>
                    </a:p>
                    <a:p>
                      <a:r>
                        <a:rPr lang="nn-NO" sz="2400" dirty="0">
                          <a:solidFill>
                            <a:schemeClr val="tx1"/>
                          </a:solidFill>
                        </a:rPr>
                        <a:t>  beep();</a:t>
                      </a:r>
                    </a:p>
                    <a:p>
                      <a:r>
                        <a:rPr lang="nn-NO" sz="2400" dirty="0">
                          <a:solidFill>
                            <a:schemeClr val="tx1"/>
                          </a:solidFill>
                        </a:rPr>
                        <a:t>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800" dirty="0">
                          <a:solidFill>
                            <a:schemeClr val="tx1"/>
                          </a:solidFill>
                        </a:rPr>
                        <a:t>i = 1, 2, 3,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800" dirty="0">
                          <a:solidFill>
                            <a:schemeClr val="tx1"/>
                          </a:solidFill>
                        </a:rPr>
                        <a:t>4 beeps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986878"/>
                  </a:ext>
                </a:extLst>
              </a:tr>
              <a:tr h="504025">
                <a:tc>
                  <a:txBody>
                    <a:bodyPr/>
                    <a:lstStyle/>
                    <a:p>
                      <a:r>
                        <a:rPr lang="nn-NO" sz="20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2400" dirty="0"/>
                        <a:t>for (i = 1; i &lt;= </a:t>
                      </a:r>
                      <a:r>
                        <a:rPr lang="nn-NO" sz="2400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nn-NO" sz="2400" dirty="0"/>
                        <a:t>; i= i+1){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851047"/>
                  </a:ext>
                </a:extLst>
              </a:tr>
              <a:tr h="466531">
                <a:tc>
                  <a:txBody>
                    <a:bodyPr/>
                    <a:lstStyle/>
                    <a:p>
                      <a:r>
                        <a:rPr lang="en-US" sz="20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2400" dirty="0"/>
                        <a:t>for (i = 1; </a:t>
                      </a:r>
                      <a:r>
                        <a:rPr lang="nn-NO" sz="2400" dirty="0">
                          <a:solidFill>
                            <a:srgbClr val="FF0000"/>
                          </a:solidFill>
                        </a:rPr>
                        <a:t>i &lt; 6</a:t>
                      </a:r>
                      <a:r>
                        <a:rPr lang="nn-NO" sz="2400" dirty="0"/>
                        <a:t>; i= i+1){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n-NO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35412"/>
                  </a:ext>
                </a:extLst>
              </a:tr>
              <a:tr h="475861">
                <a:tc>
                  <a:txBody>
                    <a:bodyPr/>
                    <a:lstStyle/>
                    <a:p>
                      <a:r>
                        <a:rPr lang="en-US" sz="20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2400" dirty="0"/>
                        <a:t>for (</a:t>
                      </a:r>
                      <a:r>
                        <a:rPr lang="nn-NO" sz="2400" dirty="0">
                          <a:solidFill>
                            <a:srgbClr val="FF0000"/>
                          </a:solidFill>
                        </a:rPr>
                        <a:t>i = 0</a:t>
                      </a:r>
                      <a:r>
                        <a:rPr lang="nn-NO" sz="2400" dirty="0"/>
                        <a:t>; </a:t>
                      </a:r>
                      <a:r>
                        <a:rPr lang="nn-NO" sz="2400" dirty="0">
                          <a:solidFill>
                            <a:schemeClr val="tx1"/>
                          </a:solidFill>
                        </a:rPr>
                        <a:t>i &lt;= 4</a:t>
                      </a:r>
                      <a:r>
                        <a:rPr lang="nn-NO" sz="2400" dirty="0"/>
                        <a:t>; i= i+1){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170450"/>
                  </a:ext>
                </a:extLst>
              </a:tr>
              <a:tr h="541175">
                <a:tc>
                  <a:txBody>
                    <a:bodyPr/>
                    <a:lstStyle/>
                    <a:p>
                      <a:r>
                        <a:rPr lang="en-US" sz="20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2400" dirty="0"/>
                        <a:t>for (</a:t>
                      </a:r>
                      <a:r>
                        <a:rPr lang="nn-NO" sz="2400" dirty="0">
                          <a:solidFill>
                            <a:srgbClr val="FF0000"/>
                          </a:solidFill>
                        </a:rPr>
                        <a:t>i = -1</a:t>
                      </a:r>
                      <a:r>
                        <a:rPr lang="nn-NO" sz="2400" dirty="0"/>
                        <a:t>; </a:t>
                      </a:r>
                      <a:r>
                        <a:rPr lang="nn-NO" sz="2400" dirty="0">
                          <a:solidFill>
                            <a:schemeClr val="tx1"/>
                          </a:solidFill>
                        </a:rPr>
                        <a:t>i &lt;= 4</a:t>
                      </a:r>
                      <a:r>
                        <a:rPr lang="nn-NO" sz="2400" dirty="0"/>
                        <a:t>; i= i+1){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960165"/>
                  </a:ext>
                </a:extLst>
              </a:tr>
              <a:tr h="610032">
                <a:tc>
                  <a:txBody>
                    <a:bodyPr/>
                    <a:lstStyle/>
                    <a:p>
                      <a:r>
                        <a:rPr lang="en-US" sz="20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2400" dirty="0"/>
                        <a:t>for (i = 1; </a:t>
                      </a:r>
                      <a:r>
                        <a:rPr lang="nn-NO" sz="2400" dirty="0">
                          <a:solidFill>
                            <a:schemeClr val="tx1"/>
                          </a:solidFill>
                        </a:rPr>
                        <a:t>i &lt;= 4</a:t>
                      </a:r>
                      <a:r>
                        <a:rPr lang="nn-NO" sz="2400" dirty="0"/>
                        <a:t>; </a:t>
                      </a:r>
                      <a:r>
                        <a:rPr lang="nn-NO" sz="2400" dirty="0">
                          <a:solidFill>
                            <a:srgbClr val="FF0000"/>
                          </a:solidFill>
                        </a:rPr>
                        <a:t>i= i+2</a:t>
                      </a:r>
                      <a:r>
                        <a:rPr lang="nn-NO" sz="2400" dirty="0"/>
                        <a:t>){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932925"/>
                  </a:ext>
                </a:extLst>
              </a:tr>
              <a:tr h="610032">
                <a:tc>
                  <a:txBody>
                    <a:bodyPr/>
                    <a:lstStyle/>
                    <a:p>
                      <a:r>
                        <a:rPr lang="en-US" sz="20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2400" dirty="0"/>
                        <a:t>for (</a:t>
                      </a:r>
                      <a:r>
                        <a:rPr lang="nn-NO" sz="2400" dirty="0">
                          <a:solidFill>
                            <a:srgbClr val="FF0000"/>
                          </a:solidFill>
                        </a:rPr>
                        <a:t>i = 4; i &gt;1; i= i-1</a:t>
                      </a:r>
                      <a:r>
                        <a:rPr lang="nn-NO" sz="2400" dirty="0"/>
                        <a:t>){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779716"/>
                  </a:ext>
                </a:extLst>
              </a:tr>
              <a:tr h="610032">
                <a:tc>
                  <a:txBody>
                    <a:bodyPr/>
                    <a:lstStyle/>
                    <a:p>
                      <a:r>
                        <a:rPr lang="en-US" sz="20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sz="2400" dirty="0"/>
                        <a:t>for (</a:t>
                      </a:r>
                      <a:r>
                        <a:rPr lang="nn-NO" sz="2400" dirty="0">
                          <a:solidFill>
                            <a:srgbClr val="FF0000"/>
                          </a:solidFill>
                        </a:rPr>
                        <a:t>i = 10; i &gt; 4; i= i-1</a:t>
                      </a:r>
                      <a:r>
                        <a:rPr lang="nn-NO" sz="2400" dirty="0"/>
                        <a:t>){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931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740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‘for’ loop with </a:t>
            </a:r>
            <a:r>
              <a:rPr lang="en-US" i="0" dirty="0" err="1">
                <a:latin typeface="Calibri" panose="020F0502020204030204" pitchFamily="34" charset="0"/>
              </a:rPr>
              <a:t>textGeom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002181"/>
            <a:ext cx="57663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for (</a:t>
            </a:r>
            <a:r>
              <a:rPr lang="en-US" sz="2400" dirty="0" err="1"/>
              <a:t>i</a:t>
            </a:r>
            <a:r>
              <a:rPr lang="en-US" sz="2400" dirty="0"/>
              <a:t> = 1; </a:t>
            </a:r>
            <a:r>
              <a:rPr lang="en-US" sz="2400" dirty="0" err="1"/>
              <a:t>i</a:t>
            </a:r>
            <a:r>
              <a:rPr lang="en-US" sz="2400" dirty="0"/>
              <a:t> &lt;= 4; </a:t>
            </a:r>
            <a:r>
              <a:rPr lang="en-US" sz="2400" dirty="0" err="1"/>
              <a:t>i</a:t>
            </a:r>
            <a:r>
              <a:rPr lang="en-US" sz="2400" dirty="0"/>
              <a:t> = i+1){</a:t>
            </a:r>
          </a:p>
          <a:p>
            <a:r>
              <a:rPr lang="en-US" sz="2400" dirty="0"/>
              <a:t>    g = </a:t>
            </a:r>
            <a:r>
              <a:rPr lang="en-US" sz="2400" dirty="0" err="1"/>
              <a:t>textGeom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g.moveX</a:t>
            </a:r>
            <a:r>
              <a:rPr lang="en-US" sz="2400" dirty="0"/>
              <a:t>(20*</a:t>
            </a:r>
            <a:r>
              <a:rPr lang="en-US" sz="2400" dirty="0" err="1"/>
              <a:t>i</a:t>
            </a:r>
            <a:r>
              <a:rPr lang="en-US" sz="2400" dirty="0"/>
              <a:t>);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g.display</a:t>
            </a:r>
            <a:r>
              <a:rPr lang="en-US" sz="2400" dirty="0"/>
              <a:t>();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748C79-870A-4538-91FD-B3449B9656DB}"/>
              </a:ext>
            </a:extLst>
          </p:cNvPr>
          <p:cNvSpPr txBox="1"/>
          <p:nvPr/>
        </p:nvSpPr>
        <p:spPr>
          <a:xfrm>
            <a:off x="289928" y="5206179"/>
            <a:ext cx="3813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Play around with the code.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000C279-39B7-424D-840D-D8957FCA8E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9097" y="1395346"/>
            <a:ext cx="3391194" cy="28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421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A Lego piece</a:t>
            </a:r>
            <a:endParaRPr lang="en-US" dirty="0"/>
          </a:p>
        </p:txBody>
      </p:sp>
      <p:pic>
        <p:nvPicPr>
          <p:cNvPr id="110594" name="Picture 2" descr="Lego Spare Parts Brick 1x8 (Tan)">
            <a:extLst>
              <a:ext uri="{FF2B5EF4-FFF2-40B4-BE49-F238E27FC236}">
                <a16:creationId xmlns:a16="http://schemas.microsoft.com/office/drawing/2014/main" id="{5FC77A84-4289-4CF9-B566-D9EED38D96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578" y="1390260"/>
            <a:ext cx="3422002" cy="342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82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A Lego piece: Step 1</a:t>
            </a:r>
            <a:endParaRPr lang="en-US" dirty="0"/>
          </a:p>
        </p:txBody>
      </p:sp>
      <p:pic>
        <p:nvPicPr>
          <p:cNvPr id="110594" name="Picture 2" descr="Lego Spare Parts Brick 1x8 (Tan)">
            <a:extLst>
              <a:ext uri="{FF2B5EF4-FFF2-40B4-BE49-F238E27FC236}">
                <a16:creationId xmlns:a16="http://schemas.microsoft.com/office/drawing/2014/main" id="{5FC77A84-4289-4CF9-B566-D9EED38D96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763" y="4572000"/>
            <a:ext cx="2153037" cy="2153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3F7CC21-9D29-40DE-9BF8-905088E1EA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9802" y="1317664"/>
            <a:ext cx="3261643" cy="258340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D3C2254-1AE7-4C98-BBAB-10F453439EEE}"/>
              </a:ext>
            </a:extLst>
          </p:cNvPr>
          <p:cNvSpPr txBox="1"/>
          <p:nvPr/>
        </p:nvSpPr>
        <p:spPr>
          <a:xfrm>
            <a:off x="289249" y="1374212"/>
            <a:ext cx="5103845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L = 16;</a:t>
            </a:r>
          </a:p>
          <a:p>
            <a:r>
              <a:rPr lang="en-US" sz="2000" dirty="0"/>
              <a:t>W = 1.5;</a:t>
            </a:r>
          </a:p>
          <a:p>
            <a:r>
              <a:rPr lang="en-US" sz="2000" dirty="0"/>
              <a:t>H = 2;</a:t>
            </a:r>
          </a:p>
          <a:p>
            <a:r>
              <a:rPr lang="en-US" sz="2000" dirty="0"/>
              <a:t>R = 0.75;</a:t>
            </a:r>
          </a:p>
          <a:p>
            <a:r>
              <a:rPr lang="en-US" sz="2000" dirty="0" err="1"/>
              <a:t>HCyl</a:t>
            </a:r>
            <a:r>
              <a:rPr lang="en-US" sz="2000" dirty="0"/>
              <a:t> = 2.2;</a:t>
            </a:r>
          </a:p>
          <a:p>
            <a:r>
              <a:rPr lang="en-US" sz="2000" dirty="0"/>
              <a:t>base = cube(L,W,H).</a:t>
            </a:r>
            <a:r>
              <a:rPr lang="en-US" sz="2000" dirty="0" err="1"/>
              <a:t>moveX</a:t>
            </a:r>
            <a:r>
              <a:rPr lang="en-US" sz="2000" dirty="0"/>
              <a:t>(L/2);</a:t>
            </a:r>
          </a:p>
          <a:p>
            <a:r>
              <a:rPr lang="en-US" sz="2000" dirty="0"/>
              <a:t>cyl1 = cylinder(</a:t>
            </a:r>
            <a:r>
              <a:rPr lang="en-US" sz="2000" dirty="0" err="1"/>
              <a:t>R,HCyl</a:t>
            </a:r>
            <a:r>
              <a:rPr lang="en-US" sz="2000" dirty="0"/>
              <a:t>).</a:t>
            </a:r>
            <a:r>
              <a:rPr lang="en-US" sz="2000" dirty="0" err="1"/>
              <a:t>rotateX</a:t>
            </a:r>
            <a:r>
              <a:rPr lang="en-US" sz="2000" dirty="0"/>
              <a:t>(90);</a:t>
            </a:r>
          </a:p>
          <a:p>
            <a:r>
              <a:rPr lang="en-US" sz="2000" dirty="0"/>
              <a:t>cyl1.moveZ(H/4);</a:t>
            </a:r>
          </a:p>
          <a:p>
            <a:r>
              <a:rPr lang="en-US" sz="2000" dirty="0"/>
              <a:t>cyl1.moveX(L/16);</a:t>
            </a:r>
          </a:p>
          <a:p>
            <a:r>
              <a:rPr lang="en-US" sz="2000" dirty="0"/>
              <a:t>base =</a:t>
            </a:r>
            <a:r>
              <a:rPr lang="en-US" sz="2000" dirty="0" err="1"/>
              <a:t>base.add</a:t>
            </a:r>
            <a:r>
              <a:rPr lang="en-US" sz="2000" dirty="0"/>
              <a:t>(cyl1);</a:t>
            </a:r>
          </a:p>
          <a:p>
            <a:r>
              <a:rPr lang="en-US" sz="2000" dirty="0" err="1"/>
              <a:t>base.display</a:t>
            </a:r>
            <a:r>
              <a:rPr lang="en-US" sz="2000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4150096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latin typeface="Calibri" panose="020F0502020204030204" pitchFamily="34" charset="0"/>
              </a:rPr>
              <a:t>A Lego piece: Step 2</a:t>
            </a:r>
            <a:endParaRPr lang="en-US" dirty="0"/>
          </a:p>
        </p:txBody>
      </p:sp>
      <p:pic>
        <p:nvPicPr>
          <p:cNvPr id="110594" name="Picture 2" descr="Lego Spare Parts Brick 1x8 (Tan)">
            <a:extLst>
              <a:ext uri="{FF2B5EF4-FFF2-40B4-BE49-F238E27FC236}">
                <a16:creationId xmlns:a16="http://schemas.microsoft.com/office/drawing/2014/main" id="{5FC77A84-4289-4CF9-B566-D9EED38D96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763" y="4572000"/>
            <a:ext cx="2153037" cy="2153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3D674ED-17EC-44AB-8EFE-3DF60EAC8B88}"/>
              </a:ext>
            </a:extLst>
          </p:cNvPr>
          <p:cNvSpPr txBox="1"/>
          <p:nvPr/>
        </p:nvSpPr>
        <p:spPr>
          <a:xfrm>
            <a:off x="201453" y="1364881"/>
            <a:ext cx="5103845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L = 16;</a:t>
            </a:r>
          </a:p>
          <a:p>
            <a:r>
              <a:rPr lang="en-US" sz="2000" dirty="0"/>
              <a:t>W = 1.5;</a:t>
            </a:r>
          </a:p>
          <a:p>
            <a:r>
              <a:rPr lang="en-US" sz="2000" dirty="0"/>
              <a:t>H = 2;</a:t>
            </a:r>
          </a:p>
          <a:p>
            <a:r>
              <a:rPr lang="en-US" sz="2000" dirty="0"/>
              <a:t>R = 0.75;</a:t>
            </a:r>
          </a:p>
          <a:p>
            <a:r>
              <a:rPr lang="en-US" sz="2000" dirty="0" err="1"/>
              <a:t>HCyl</a:t>
            </a:r>
            <a:r>
              <a:rPr lang="en-US" sz="2000" dirty="0"/>
              <a:t> = 2.2;</a:t>
            </a:r>
          </a:p>
          <a:p>
            <a:r>
              <a:rPr lang="en-US" sz="2000" dirty="0"/>
              <a:t>base = cube(L,W,H).</a:t>
            </a:r>
            <a:r>
              <a:rPr lang="en-US" sz="2000" dirty="0" err="1"/>
              <a:t>moveX</a:t>
            </a:r>
            <a:r>
              <a:rPr lang="en-US" sz="2000" dirty="0"/>
              <a:t>(L/2);</a:t>
            </a:r>
          </a:p>
          <a:p>
            <a:r>
              <a:rPr lang="en-US" sz="2000" dirty="0"/>
              <a:t>cyl1 = cylinder(</a:t>
            </a:r>
            <a:r>
              <a:rPr lang="en-US" sz="2000" dirty="0" err="1"/>
              <a:t>R,HCyl</a:t>
            </a:r>
            <a:r>
              <a:rPr lang="en-US" sz="2000" dirty="0"/>
              <a:t>).</a:t>
            </a:r>
            <a:r>
              <a:rPr lang="en-US" sz="2000" dirty="0" err="1"/>
              <a:t>rotateX</a:t>
            </a:r>
            <a:r>
              <a:rPr lang="en-US" sz="2000" dirty="0"/>
              <a:t>(90);</a:t>
            </a:r>
          </a:p>
          <a:p>
            <a:r>
              <a:rPr lang="en-US" sz="2000" dirty="0"/>
              <a:t>cyl1.moveZ(H/4);</a:t>
            </a:r>
          </a:p>
          <a:p>
            <a:r>
              <a:rPr lang="en-US" sz="2000" dirty="0"/>
              <a:t>cyl1.moveX(L/16);// </a:t>
            </a:r>
            <a:r>
              <a:rPr lang="en-US" sz="2000" dirty="0">
                <a:solidFill>
                  <a:srgbClr val="FF0000"/>
                </a:solidFill>
              </a:rPr>
              <a:t>position first object</a:t>
            </a:r>
          </a:p>
          <a:p>
            <a:r>
              <a:rPr lang="en-US" sz="2000" dirty="0"/>
              <a:t>for (</a:t>
            </a:r>
            <a:r>
              <a:rPr lang="en-US" sz="2000" dirty="0" err="1"/>
              <a:t>i</a:t>
            </a:r>
            <a:r>
              <a:rPr lang="en-US" sz="2000" dirty="0"/>
              <a:t> = 1; </a:t>
            </a:r>
            <a:r>
              <a:rPr lang="en-US" sz="2000" dirty="0" err="1"/>
              <a:t>i</a:t>
            </a:r>
            <a:r>
              <a:rPr lang="en-US" sz="2000" dirty="0"/>
              <a:t> &lt;= 8; </a:t>
            </a:r>
            <a:r>
              <a:rPr lang="en-US" sz="2000" dirty="0" err="1"/>
              <a:t>i</a:t>
            </a:r>
            <a:r>
              <a:rPr lang="en-US" sz="2000" dirty="0"/>
              <a:t>= i+1) {// </a:t>
            </a:r>
            <a:r>
              <a:rPr lang="en-US" sz="2000" dirty="0">
                <a:solidFill>
                  <a:srgbClr val="FF0000"/>
                </a:solidFill>
              </a:rPr>
              <a:t>start for loop</a:t>
            </a:r>
          </a:p>
          <a:p>
            <a:r>
              <a:rPr lang="en-US" sz="2000" dirty="0"/>
              <a:t>   base =</a:t>
            </a:r>
            <a:r>
              <a:rPr lang="en-US" sz="2000" dirty="0" err="1"/>
              <a:t>base.add</a:t>
            </a:r>
            <a:r>
              <a:rPr lang="en-US" sz="2000" dirty="0"/>
              <a:t>(cyl1);// </a:t>
            </a:r>
            <a:r>
              <a:rPr lang="en-US" sz="2000" dirty="0">
                <a:solidFill>
                  <a:srgbClr val="FF0000"/>
                </a:solidFill>
              </a:rPr>
              <a:t>add</a:t>
            </a:r>
          </a:p>
          <a:p>
            <a:r>
              <a:rPr lang="en-US" sz="2000" dirty="0"/>
              <a:t>   cyl1.moveX(L/8);// </a:t>
            </a:r>
            <a:r>
              <a:rPr lang="en-US" sz="2000" dirty="0">
                <a:solidFill>
                  <a:srgbClr val="FF0000"/>
                </a:solidFill>
              </a:rPr>
              <a:t>then move</a:t>
            </a:r>
          </a:p>
          <a:p>
            <a:r>
              <a:rPr lang="en-US" sz="2000" dirty="0"/>
              <a:t>}</a:t>
            </a:r>
          </a:p>
          <a:p>
            <a:r>
              <a:rPr lang="en-US" sz="2000" dirty="0" err="1"/>
              <a:t>base.display</a:t>
            </a:r>
            <a:r>
              <a:rPr lang="en-US" sz="2000" dirty="0"/>
              <a:t>();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4DB60B-C9CF-4C4E-BB61-400C29A73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9355" y="1554060"/>
            <a:ext cx="3833192" cy="249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244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solidFill>
                  <a:schemeClr val="tx1"/>
                </a:solidFill>
                <a:latin typeface="Calibri" panose="020F0502020204030204" pitchFamily="34" charset="0"/>
              </a:rPr>
              <a:t>Wheel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967" y="1255796"/>
            <a:ext cx="59249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wheel = torus(1,0.1);</a:t>
            </a:r>
          </a:p>
          <a:p>
            <a:r>
              <a:rPr lang="en-US" dirty="0"/>
              <a:t>spoke1 = cylinder(0.05,2);</a:t>
            </a:r>
          </a:p>
          <a:p>
            <a:r>
              <a:rPr lang="en-US" dirty="0"/>
              <a:t>spoke2 = cylinder(0.05,2).</a:t>
            </a:r>
            <a:r>
              <a:rPr lang="en-US" dirty="0" err="1"/>
              <a:t>rotateZ</a:t>
            </a:r>
            <a:r>
              <a:rPr lang="en-US" dirty="0"/>
              <a:t>(45);</a:t>
            </a:r>
          </a:p>
          <a:p>
            <a:r>
              <a:rPr lang="en-US" dirty="0"/>
              <a:t>spoke3 = cylinder(0.05,2).</a:t>
            </a:r>
            <a:r>
              <a:rPr lang="en-US" dirty="0" err="1"/>
              <a:t>rotateZ</a:t>
            </a:r>
            <a:r>
              <a:rPr lang="en-US" dirty="0"/>
              <a:t>(90);</a:t>
            </a:r>
          </a:p>
          <a:p>
            <a:r>
              <a:rPr lang="en-US" dirty="0"/>
              <a:t>spoke4 = cylinder(0.05,2).</a:t>
            </a:r>
            <a:r>
              <a:rPr lang="en-US" dirty="0" err="1"/>
              <a:t>rotateZ</a:t>
            </a:r>
            <a:r>
              <a:rPr lang="en-US" dirty="0"/>
              <a:t>(135);</a:t>
            </a:r>
          </a:p>
          <a:p>
            <a:r>
              <a:rPr lang="en-US" dirty="0"/>
              <a:t>wheel = </a:t>
            </a:r>
            <a:r>
              <a:rPr lang="en-US" dirty="0" err="1"/>
              <a:t>wheel.add</a:t>
            </a:r>
            <a:r>
              <a:rPr lang="en-US" dirty="0"/>
              <a:t>(spoke1);</a:t>
            </a:r>
          </a:p>
          <a:p>
            <a:r>
              <a:rPr lang="en-US" dirty="0"/>
              <a:t>wheel = </a:t>
            </a:r>
            <a:r>
              <a:rPr lang="en-US" dirty="0" err="1"/>
              <a:t>wheel.add</a:t>
            </a:r>
            <a:r>
              <a:rPr lang="en-US" dirty="0"/>
              <a:t>(spoke2);</a:t>
            </a:r>
          </a:p>
          <a:p>
            <a:r>
              <a:rPr lang="en-US" dirty="0"/>
              <a:t>wheel = </a:t>
            </a:r>
            <a:r>
              <a:rPr lang="en-US" dirty="0" err="1"/>
              <a:t>wheel.add</a:t>
            </a:r>
            <a:r>
              <a:rPr lang="en-US" dirty="0"/>
              <a:t>(spoke3);</a:t>
            </a:r>
          </a:p>
          <a:p>
            <a:r>
              <a:rPr lang="en-US" dirty="0"/>
              <a:t>wheel = </a:t>
            </a:r>
            <a:r>
              <a:rPr lang="en-US" dirty="0" err="1"/>
              <a:t>wheel.add</a:t>
            </a:r>
            <a:r>
              <a:rPr lang="en-US" dirty="0"/>
              <a:t>(spoke4);</a:t>
            </a:r>
          </a:p>
          <a:p>
            <a:r>
              <a:rPr lang="en-US" dirty="0" err="1"/>
              <a:t>wheel.display</a:t>
            </a:r>
            <a:r>
              <a:rPr lang="en-US" dirty="0"/>
              <a:t>();</a:t>
            </a:r>
          </a:p>
        </p:txBody>
      </p:sp>
      <p:pic>
        <p:nvPicPr>
          <p:cNvPr id="109570" name="Picture 1">
            <a:extLst>
              <a:ext uri="{FF2B5EF4-FFF2-40B4-BE49-F238E27FC236}">
                <a16:creationId xmlns:a16="http://schemas.microsoft.com/office/drawing/2014/main" id="{361782A1-106E-4D98-A726-78B7B68CC7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481" y="1027079"/>
            <a:ext cx="3489519" cy="2617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35B93F2-58E9-4920-8575-11AB11187B80}"/>
              </a:ext>
            </a:extLst>
          </p:cNvPr>
          <p:cNvSpPr txBox="1"/>
          <p:nvPr/>
        </p:nvSpPr>
        <p:spPr>
          <a:xfrm>
            <a:off x="877757" y="5194801"/>
            <a:ext cx="2941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Redo using for-loop.</a:t>
            </a:r>
          </a:p>
        </p:txBody>
      </p:sp>
    </p:spTree>
    <p:extLst>
      <p:ext uri="{BB962C8B-B14F-4D97-AF65-F5344CB8AC3E}">
        <p14:creationId xmlns:p14="http://schemas.microsoft.com/office/powerpoint/2010/main" val="328939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>
                <a:solidFill>
                  <a:schemeClr val="tx1"/>
                </a:solidFill>
                <a:latin typeface="Calibri" panose="020F0502020204030204" pitchFamily="34" charset="0"/>
              </a:rPr>
              <a:t>Wheel: Step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8CCE88-493D-486A-8A7B-21CA7024FEC6}"/>
              </a:ext>
            </a:extLst>
          </p:cNvPr>
          <p:cNvSpPr txBox="1"/>
          <p:nvPr/>
        </p:nvSpPr>
        <p:spPr>
          <a:xfrm>
            <a:off x="223935" y="1382415"/>
            <a:ext cx="59249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wheel = torus(1,0.1);</a:t>
            </a:r>
          </a:p>
          <a:p>
            <a:r>
              <a:rPr lang="en-US" dirty="0"/>
              <a:t>spoke = cylinder(0.05,2);</a:t>
            </a:r>
          </a:p>
          <a:p>
            <a:r>
              <a:rPr lang="en-US" dirty="0"/>
              <a:t>wheel = </a:t>
            </a:r>
            <a:r>
              <a:rPr lang="en-US" dirty="0" err="1"/>
              <a:t>wheel.add</a:t>
            </a:r>
            <a:r>
              <a:rPr lang="en-US" dirty="0"/>
              <a:t>(spoke);</a:t>
            </a:r>
          </a:p>
          <a:p>
            <a:r>
              <a:rPr lang="en-US" dirty="0" err="1"/>
              <a:t>wheel.display</a:t>
            </a:r>
            <a:r>
              <a:rPr lang="en-US" dirty="0"/>
              <a:t>();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2B1C7F-6CA9-4181-A511-A7C6123470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6536" y="1382415"/>
            <a:ext cx="2621507" cy="23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84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1_USCMM9">
  <a:themeElements>
    <a:clrScheme name="1_USCMM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USCMM9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USCMM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CMM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CMM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CMM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CMM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USCMM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USCMM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USCMM9</Template>
  <TotalTime>14520</TotalTime>
  <Words>692</Words>
  <Application>Microsoft Office PowerPoint</Application>
  <PresentationFormat>On-screen Show (4:3)</PresentationFormat>
  <Paragraphs>99</Paragraphs>
  <Slides>12</Slides>
  <Notes>1</Notes>
  <HiddenSlides>0</HiddenSlides>
  <MMClips>0</MMClips>
  <ScaleCrop>false</ScaleCrop>
  <HeadingPairs>
    <vt:vector size="10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  <vt:variant>
        <vt:lpstr>Custom Shows</vt:lpstr>
      </vt:variant>
      <vt:variant>
        <vt:i4>3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1_USCMM9</vt:lpstr>
      <vt:lpstr>Bitmap Image</vt:lpstr>
      <vt:lpstr> Printable Programming  For Loops   </vt:lpstr>
      <vt:lpstr>‘for’ loop</vt:lpstr>
      <vt:lpstr>‘for’ loop</vt:lpstr>
      <vt:lpstr>‘for’ loop with textGeom</vt:lpstr>
      <vt:lpstr>A Lego piece</vt:lpstr>
      <vt:lpstr>A Lego piece: Step 1</vt:lpstr>
      <vt:lpstr>A Lego piece: Step 2</vt:lpstr>
      <vt:lpstr>Wheel</vt:lpstr>
      <vt:lpstr>Wheel: Step 1</vt:lpstr>
      <vt:lpstr>Wheel</vt:lpstr>
      <vt:lpstr>Wheel with more spokes</vt:lpstr>
      <vt:lpstr>Wheel with more spokes</vt:lpstr>
      <vt:lpstr>Intro (10 mins)</vt:lpstr>
      <vt:lpstr>Intro+Concept (20 mins)</vt:lpstr>
      <vt:lpstr>DesignTalk(50 mins)</vt:lpstr>
    </vt:vector>
  </TitlesOfParts>
  <Company>Computer - Aided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PAPER</dc:title>
  <dc:creator>Computer - Aided Engineering</dc:creator>
  <cp:lastModifiedBy>Krishnan Suresh</cp:lastModifiedBy>
  <cp:revision>2602</cp:revision>
  <cp:lastPrinted>2011-10-07T13:00:14Z</cp:lastPrinted>
  <dcterms:created xsi:type="dcterms:W3CDTF">2007-07-12T22:43:05Z</dcterms:created>
  <dcterms:modified xsi:type="dcterms:W3CDTF">2021-06-20T19:26:29Z</dcterms:modified>
</cp:coreProperties>
</file>